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16400-FD25-499F-9387-BEBD1F679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BBA4C9-4D78-40E4-BBC1-10EB451A3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29BF3-3738-466B-8CD7-07933FB3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C7679-E71C-4BFA-8D9A-785BB395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83496-A0B9-4A55-99BE-0A30D1F2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3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B0C7-DB65-41B7-93FC-4AC915253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632C2A-C5CF-4133-BFC5-C2756FDC1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78127-2D9F-46ED-8B71-8F6576263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7932D-2512-4281-AD15-512121AD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DAD34-B5F0-43CF-B281-BECE21F82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7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EE4BD-759A-4C97-A4B8-B6F9D1035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7D48BB-03BA-4E64-B17B-A23DD01D0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8AA8B-9F27-41C0-BEBD-53FC2CA5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EC8C6-5065-467C-AEAE-041D458E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0F329-5399-483B-A7FE-A7C91B57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2CD82-A1B5-44AD-B0D9-C28D34F7D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2A0D-002A-4765-9005-BF9BA4AA5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84134-DFCE-42C0-A992-F5B33B67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A9187-01BA-442A-BF40-399D964C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D6E49-6A60-4964-9BE7-F3CE07FC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6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2795F-52AC-462B-AEB8-F0AAD72AE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57AE4-8006-4749-871D-57C568A25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0876F-9181-4505-A5E1-8C953F83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E2945-7354-4D0A-8C3D-0013BD251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6CBED-021A-4556-A792-54E002A2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0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FD45-8C51-43B4-B067-3015414E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D83A9-3331-4FCD-8EC5-56E0A3E09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5D0C7-20AF-4D6E-B59F-F9EF995F0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4A0D0-A8CD-4A26-B99A-546550692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3E4A6-5136-44C4-81FC-F8E0C400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CD3F3-6A7A-4145-8463-6D77038CF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7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90B7A-ECF5-43D9-ACDB-845BA22B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6FEDA-2C62-4257-BA72-AFC720265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8B894-C2BB-4D82-90A4-BFCC1E167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935FE-2212-4F92-83A5-56757D5966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1F5C7-E499-468D-9F48-001F138532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B0E9B1-2156-400C-8207-56D88CCD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8C172B-A940-4DCB-8E3C-4AFD280B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4B7156-CC7E-4F43-BFDA-6B6CF928E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6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22256-F3C1-4582-A09D-B17CA742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B9A0D-A5FE-448F-91BF-B67FA23B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EA4068-C0A8-493B-8171-8A2CBFE9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315EB-86F8-41EF-8D5C-889B291F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1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6B4B8-262A-4A49-853D-C59CCB5E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03A4DA-FB42-47A8-BD0C-5B7FE5AD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99B88-3277-4C1D-8EDA-7E4B161B4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2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2DA36-CB09-48F1-9901-47C40C864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3C8BF-85FB-490B-A28C-0B6F4651C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0F17E-3ECE-465A-A8C4-0C6352504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71B94-194D-4B9C-AFDE-4DD2B578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CFC98-85F4-41F1-B7EC-6A4FA133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91ACF-26F6-48D8-A601-4D13D70B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1CD0-9959-4662-8D33-A3AFF05B4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0D26EC-4F8C-42CE-9F3C-23F79B320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DDBCF-2CA8-495B-85AC-F673494F8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E6E1D-6FC4-4869-AB2B-E4593E0B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FBBCE-0424-41A8-AC41-09F279BE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C1A79-42DB-450B-8F6D-A0AA59A1E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CACCAC-D71D-46A0-9D02-58091B4A3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6B3E3-095B-494D-ADB7-7ED52E440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56F44-3171-409B-AB70-5774DDB9A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F6752-0625-4B06-8548-299E1CA5CB2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1A66A-622A-48BE-B193-F6B604EC5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E5FA2-120F-421E-B85E-08012CC5D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06573-39FB-4711-BE11-3500240A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mailto:jemili@ATS-Scientific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207812-5964-428D-A90E-E9B8875F7450}"/>
              </a:ext>
            </a:extLst>
          </p:cNvPr>
          <p:cNvSpPr/>
          <p:nvPr/>
        </p:nvSpPr>
        <p:spPr>
          <a:xfrm>
            <a:off x="580766" y="21729"/>
            <a:ext cx="5194883" cy="6744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AB0498-33F1-4BE1-BA62-4579328FF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6863" y="190760"/>
            <a:ext cx="1219139" cy="1150529"/>
          </a:xfrm>
          <a:prstGeom prst="rect">
            <a:avLst/>
          </a:prstGeom>
        </p:spPr>
      </p:pic>
      <p:pic>
        <p:nvPicPr>
          <p:cNvPr id="4" name="Picture 6" descr="Image result for ATS Scientific logo">
            <a:extLst>
              <a:ext uri="{FF2B5EF4-FFF2-40B4-BE49-F238E27FC236}">
                <a16:creationId xmlns:a16="http://schemas.microsoft.com/office/drawing/2014/main" id="{D01B0E3D-C757-456E-AC5A-F21586B76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18" y="181882"/>
            <a:ext cx="1150529" cy="1150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E6CE0A-B4C9-499E-8600-7F3EAA50CD4D}"/>
              </a:ext>
            </a:extLst>
          </p:cNvPr>
          <p:cNvSpPr txBox="1"/>
          <p:nvPr/>
        </p:nvSpPr>
        <p:spPr>
          <a:xfrm>
            <a:off x="698896" y="2431490"/>
            <a:ext cx="242253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University of Waterloo</a:t>
            </a:r>
          </a:p>
          <a:p>
            <a:r>
              <a:rPr lang="en-US" sz="1200" b="1" dirty="0"/>
              <a:t>Wednesday January 29  </a:t>
            </a:r>
          </a:p>
          <a:p>
            <a:r>
              <a:rPr lang="en-US" sz="1200" b="1" dirty="0"/>
              <a:t>1-3 pm </a:t>
            </a:r>
          </a:p>
          <a:p>
            <a:r>
              <a:rPr lang="en-US" sz="1200" b="1" dirty="0"/>
              <a:t>E6-4022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8CB2BC-8646-4CFB-B847-FCA52F90EEB3}"/>
              </a:ext>
            </a:extLst>
          </p:cNvPr>
          <p:cNvSpPr txBox="1"/>
          <p:nvPr/>
        </p:nvSpPr>
        <p:spPr>
          <a:xfrm>
            <a:off x="724735" y="1280961"/>
            <a:ext cx="4861249" cy="113877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Dr Ping Guo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Technology and Applications Consultant at Micromeritics</a:t>
            </a: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Dr. Guo uses her expertise in characterization of porous materials to help clients achieve success in research and development.</a:t>
            </a:r>
            <a:endParaRPr lang="en-US" b="1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2CBBE15-8478-48FE-854B-3BBF61692821}"/>
              </a:ext>
            </a:extLst>
          </p:cNvPr>
          <p:cNvGraphicFramePr>
            <a:graphicFrameLocks noGrp="1"/>
          </p:cNvGraphicFramePr>
          <p:nvPr/>
        </p:nvGraphicFramePr>
        <p:xfrm>
          <a:off x="3236459" y="3296344"/>
          <a:ext cx="2329543" cy="2760073"/>
        </p:xfrm>
        <a:graphic>
          <a:graphicData uri="http://schemas.openxmlformats.org/drawingml/2006/table">
            <a:tbl>
              <a:tblPr/>
              <a:tblGrid>
                <a:gridCol w="1380469">
                  <a:extLst>
                    <a:ext uri="{9D8B030D-6E8A-4147-A177-3AD203B41FA5}">
                      <a16:colId xmlns:a16="http://schemas.microsoft.com/office/drawing/2014/main" val="1278313193"/>
                    </a:ext>
                  </a:extLst>
                </a:gridCol>
                <a:gridCol w="949074">
                  <a:extLst>
                    <a:ext uri="{9D8B030D-6E8A-4147-A177-3AD203B41FA5}">
                      <a16:colId xmlns:a16="http://schemas.microsoft.com/office/drawing/2014/main" val="366870620"/>
                    </a:ext>
                  </a:extLst>
                </a:gridCol>
              </a:tblGrid>
              <a:tr h="2760073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MOFs</a:t>
                      </a:r>
                    </a:p>
                    <a:p>
                      <a:endParaRPr lang="en-US" sz="6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Catalysts</a:t>
                      </a:r>
                    </a:p>
                    <a:p>
                      <a:endParaRPr lang="en-US" sz="6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Additive Manufacturing</a:t>
                      </a:r>
                    </a:p>
                    <a:p>
                      <a:endParaRPr lang="en-US" sz="6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Battery Materials</a:t>
                      </a:r>
                    </a:p>
                    <a:p>
                      <a:endParaRPr lang="en-US" sz="5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Pharmaceuticals</a:t>
                      </a:r>
                    </a:p>
                    <a:p>
                      <a:endParaRPr lang="en-US" sz="6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Powder Characterization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506928"/>
                  </a:ext>
                </a:extLst>
              </a:tr>
            </a:tbl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62ECFE58-6116-4BFA-9946-4BB4795841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0985" y="3463083"/>
            <a:ext cx="639987" cy="63998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6AF3702-7EB9-4032-A4AA-715EF6FEF4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0985" y="4103070"/>
            <a:ext cx="639986" cy="63998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A51838D-0821-49B9-A776-1D96869D3B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0985" y="4743056"/>
            <a:ext cx="639986" cy="63998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077B9F9-A49A-4EDE-B2ED-F9CFBDE801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8326" y="5383042"/>
            <a:ext cx="639986" cy="63998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C8217B5-F01A-4122-87A7-9E713A4797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2603" y="4073404"/>
            <a:ext cx="644156" cy="64415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41F318F-44EC-4325-8738-D2D96C24331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2603" y="4717560"/>
            <a:ext cx="644156" cy="64415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A0F721E-A91A-46A0-A58F-F89004CDB1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2603" y="3442586"/>
            <a:ext cx="644156" cy="64415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06A0B3C-45A3-4645-9F29-5310BD1C01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2603" y="5361716"/>
            <a:ext cx="644156" cy="644156"/>
          </a:xfrm>
          <a:prstGeom prst="rect">
            <a:avLst/>
          </a:prstGeom>
        </p:spPr>
      </p:pic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21CCA761-1471-4CB5-8C6D-EFCE2B732186}"/>
              </a:ext>
            </a:extLst>
          </p:cNvPr>
          <p:cNvGraphicFramePr>
            <a:graphicFrameLocks noGrp="1"/>
          </p:cNvGraphicFramePr>
          <p:nvPr/>
        </p:nvGraphicFramePr>
        <p:xfrm>
          <a:off x="771565" y="3280016"/>
          <a:ext cx="2349863" cy="2776401"/>
        </p:xfrm>
        <a:graphic>
          <a:graphicData uri="http://schemas.openxmlformats.org/drawingml/2006/table">
            <a:tbl>
              <a:tblPr/>
              <a:tblGrid>
                <a:gridCol w="982617">
                  <a:extLst>
                    <a:ext uri="{9D8B030D-6E8A-4147-A177-3AD203B41FA5}">
                      <a16:colId xmlns:a16="http://schemas.microsoft.com/office/drawing/2014/main" val="1278313193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366870620"/>
                    </a:ext>
                  </a:extLst>
                </a:gridCol>
              </a:tblGrid>
              <a:tr h="27764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Surface Area</a:t>
                      </a:r>
                    </a:p>
                    <a:p>
                      <a:endParaRPr lang="en-US" sz="7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Physisorption</a:t>
                      </a:r>
                    </a:p>
                    <a:p>
                      <a:endParaRPr lang="en-US" sz="7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Chemisorption</a:t>
                      </a:r>
                    </a:p>
                    <a:p>
                      <a:endParaRPr lang="en-US" sz="7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Vapor Sorption</a:t>
                      </a:r>
                    </a:p>
                    <a:p>
                      <a:endParaRPr lang="en-US" sz="7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Density</a:t>
                      </a:r>
                    </a:p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Volume</a:t>
                      </a:r>
                    </a:p>
                    <a:p>
                      <a:endParaRPr lang="en-US" sz="7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Porosity</a:t>
                      </a:r>
                    </a:p>
                    <a:p>
                      <a:endParaRPr lang="en-US" sz="7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Through Pores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506928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70CB3B6D-824A-4CB9-A347-3764F9AD902F}"/>
              </a:ext>
            </a:extLst>
          </p:cNvPr>
          <p:cNvSpPr txBox="1"/>
          <p:nvPr/>
        </p:nvSpPr>
        <p:spPr>
          <a:xfrm>
            <a:off x="744718" y="6135042"/>
            <a:ext cx="4821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For more information or to register please contact 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Joseph Emili – Product Manager - ATS Scientific Inc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1-800-661-6700   </a:t>
            </a:r>
            <a:r>
              <a:rPr lang="en-US" sz="1200" dirty="0">
                <a:solidFill>
                  <a:schemeClr val="bg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jemili@ATS-Scientific.com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FCF0CA-5A0C-4AAF-AA67-8882855F614E}"/>
              </a:ext>
            </a:extLst>
          </p:cNvPr>
          <p:cNvSpPr txBox="1"/>
          <p:nvPr/>
        </p:nvSpPr>
        <p:spPr>
          <a:xfrm>
            <a:off x="1895247" y="190760"/>
            <a:ext cx="245161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Free On-Campus Seminar</a:t>
            </a:r>
          </a:p>
          <a:p>
            <a:pPr algn="ctr"/>
            <a:endParaRPr lang="en-U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1600" b="1" dirty="0">
                <a:solidFill>
                  <a:srgbClr val="002060"/>
                </a:solidFill>
              </a:rPr>
              <a:t>Characterizing Porous Materials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03F6C3-66A9-4BA1-8321-308E72D32E64}"/>
              </a:ext>
            </a:extLst>
          </p:cNvPr>
          <p:cNvSpPr txBox="1"/>
          <p:nvPr/>
        </p:nvSpPr>
        <p:spPr>
          <a:xfrm>
            <a:off x="3171931" y="2431490"/>
            <a:ext cx="234986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University of Toronto</a:t>
            </a:r>
          </a:p>
          <a:p>
            <a:pPr algn="r"/>
            <a:r>
              <a:rPr lang="en-US" sz="1200" b="1" dirty="0"/>
              <a:t>Thursday January 30 </a:t>
            </a:r>
          </a:p>
          <a:p>
            <a:pPr algn="r"/>
            <a:r>
              <a:rPr lang="en-US" sz="1200" b="1" dirty="0"/>
              <a:t>1:30-3:30 pm</a:t>
            </a:r>
          </a:p>
          <a:p>
            <a:pPr algn="r"/>
            <a:r>
              <a:rPr lang="en-US" sz="1200" b="1" dirty="0" err="1"/>
              <a:t>Wallberg</a:t>
            </a:r>
            <a:r>
              <a:rPr lang="en-US" sz="1200" b="1" dirty="0"/>
              <a:t> </a:t>
            </a:r>
            <a:r>
              <a:rPr lang="en-US" sz="1200" b="1" dirty="0" err="1"/>
              <a:t>Bldg</a:t>
            </a:r>
            <a:r>
              <a:rPr lang="en-US" sz="1200" b="1" dirty="0"/>
              <a:t> Rm 215</a:t>
            </a:r>
            <a:endParaRPr lang="en-CA" sz="1200" b="1" dirty="0"/>
          </a:p>
        </p:txBody>
      </p:sp>
    </p:spTree>
    <p:extLst>
      <p:ext uri="{BB962C8B-B14F-4D97-AF65-F5344CB8AC3E}">
        <p14:creationId xmlns:p14="http://schemas.microsoft.com/office/powerpoint/2010/main" val="359252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100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Emili</dc:creator>
  <cp:lastModifiedBy>Mary-Anne Johnson</cp:lastModifiedBy>
  <cp:revision>25</cp:revision>
  <dcterms:created xsi:type="dcterms:W3CDTF">2019-12-17T12:23:30Z</dcterms:created>
  <dcterms:modified xsi:type="dcterms:W3CDTF">2020-01-10T19:20:23Z</dcterms:modified>
</cp:coreProperties>
</file>